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30"/>
  </p:notesMasterIdLst>
  <p:handoutMasterIdLst>
    <p:handoutMasterId r:id="rId31"/>
  </p:handoutMasterIdLst>
  <p:sldIdLst>
    <p:sldId id="371" r:id="rId2"/>
    <p:sldId id="372" r:id="rId3"/>
    <p:sldId id="477" r:id="rId4"/>
    <p:sldId id="469" r:id="rId5"/>
    <p:sldId id="494" r:id="rId6"/>
    <p:sldId id="468" r:id="rId7"/>
    <p:sldId id="479" r:id="rId8"/>
    <p:sldId id="480" r:id="rId9"/>
    <p:sldId id="481" r:id="rId10"/>
    <p:sldId id="484" r:id="rId11"/>
    <p:sldId id="485" r:id="rId12"/>
    <p:sldId id="499" r:id="rId13"/>
    <p:sldId id="500" r:id="rId14"/>
    <p:sldId id="495" r:id="rId15"/>
    <p:sldId id="496" r:id="rId16"/>
    <p:sldId id="497" r:id="rId17"/>
    <p:sldId id="498" r:id="rId18"/>
    <p:sldId id="478" r:id="rId19"/>
    <p:sldId id="487" r:id="rId20"/>
    <p:sldId id="470" r:id="rId21"/>
    <p:sldId id="489" r:id="rId22"/>
    <p:sldId id="490" r:id="rId23"/>
    <p:sldId id="493" r:id="rId24"/>
    <p:sldId id="491" r:id="rId25"/>
    <p:sldId id="492" r:id="rId26"/>
    <p:sldId id="483" r:id="rId27"/>
    <p:sldId id="486" r:id="rId28"/>
    <p:sldId id="816" r:id="rId29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acuente, Antonio J" initials="LAJ" lastIdx="1" clrIdx="0">
    <p:extLst>
      <p:ext uri="{19B8F6BF-5375-455C-9EA6-DF929625EA0E}">
        <p15:presenceInfo xmlns:p15="http://schemas.microsoft.com/office/powerpoint/2012/main" userId="S::Antonio.Laracuente03@va.gov::f26025aa-017e-46da-97dd-4f9d498fb1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FF"/>
    <a:srgbClr val="CCCCFF"/>
    <a:srgbClr val="336699"/>
    <a:srgbClr val="3366CC"/>
    <a:srgbClr val="0066CC"/>
    <a:srgbClr val="99FF33"/>
    <a:srgbClr val="66FF3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2F3F6-6361-4874-8B6D-F39E57B13BDE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F264D-65D7-4E20-AAE3-06CCCD8B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04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74BEFCB-3617-47C8-B81A-B10AC4E187E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6E75034-1567-443D-B415-6D6B4223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0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E75034-1567-443D-B415-6D6B4223DD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3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NewPPcov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880" y="4017952"/>
            <a:ext cx="7772400" cy="730127"/>
          </a:xfrm>
        </p:spPr>
        <p:txBody>
          <a:bodyPr>
            <a:normAutofit/>
          </a:bodyPr>
          <a:lstStyle>
            <a:lvl1pPr algn="l">
              <a:defRPr sz="2000" b="1"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696" y="4844244"/>
            <a:ext cx="7753584" cy="914813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231328"/>
            <a:ext cx="3124200" cy="59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2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216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Pg_2line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4730750" y="6559550"/>
            <a:ext cx="41021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prstClr val="white"/>
                </a:solidFill>
                <a:latin typeface="Myriad Pro"/>
                <a:ea typeface="MS PGothic" pitchFamily="34" charset="-128"/>
                <a:cs typeface="Myriad Pro"/>
              </a:rPr>
              <a:t>VHA Office of Informatics and Analytics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57200" y="1114424"/>
            <a:ext cx="8229600" cy="5108575"/>
          </a:xfrm>
        </p:spPr>
        <p:txBody>
          <a:bodyPr/>
          <a:lstStyle>
            <a:lvl1pPr marL="283464" indent="-283464">
              <a:lnSpc>
                <a:spcPct val="100000"/>
              </a:lnSpc>
              <a:spcBef>
                <a:spcPts val="600"/>
              </a:spcBef>
              <a:buClr>
                <a:schemeClr val="accent6"/>
              </a:buClr>
              <a:buFont typeface="Wingdings" charset="2"/>
              <a:buChar char="§"/>
              <a:defRPr sz="2800" b="0" i="0">
                <a:latin typeface="+mn-lt"/>
                <a:cs typeface="Century Old Style"/>
              </a:defRPr>
            </a:lvl1pPr>
            <a:lvl2pPr marL="457200" indent="-283464">
              <a:lnSpc>
                <a:spcPct val="100000"/>
              </a:lnSpc>
              <a:spcBef>
                <a:spcPts val="625"/>
              </a:spcBef>
              <a:buClr>
                <a:schemeClr val="accent6"/>
              </a:buClr>
              <a:buFont typeface="Wingdings" charset="2"/>
              <a:buChar char="§"/>
              <a:defRPr sz="2600" b="0" i="0">
                <a:latin typeface="+mn-lt"/>
                <a:cs typeface="Century Old Style"/>
              </a:defRPr>
            </a:lvl2pPr>
            <a:lvl3pPr marL="685800" indent="-283464">
              <a:lnSpc>
                <a:spcPct val="100000"/>
              </a:lnSpc>
              <a:spcBef>
                <a:spcPts val="500"/>
              </a:spcBef>
              <a:buClr>
                <a:schemeClr val="accent6"/>
              </a:buClr>
              <a:buFont typeface="Wingdings" charset="2"/>
              <a:buChar char="§"/>
              <a:defRPr sz="2400" b="0" i="0">
                <a:latin typeface="+mn-lt"/>
                <a:cs typeface="Century Old Style"/>
              </a:defRPr>
            </a:lvl3pPr>
            <a:lvl4pPr marL="914400" indent="-283464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Wingdings" charset="2"/>
              <a:buChar char="§"/>
              <a:defRPr sz="2200" b="0" i="0" baseline="0">
                <a:latin typeface="+mn-lt"/>
                <a:cs typeface="Century Old Style"/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0452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3" y="3"/>
            <a:ext cx="9144000" cy="3390900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11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4304816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4988"/>
            <a:ext cx="8229600" cy="4941175"/>
          </a:xfrm>
        </p:spPr>
        <p:txBody>
          <a:bodyPr/>
          <a:lstStyle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554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94319"/>
            <a:ext cx="7772400" cy="321258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147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84988"/>
            <a:ext cx="4038600" cy="49411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84988"/>
            <a:ext cx="4038600" cy="49411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660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963"/>
            <a:ext cx="4040188" cy="110317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2139"/>
            <a:ext cx="4040188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963"/>
            <a:ext cx="4041775" cy="110317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2139"/>
            <a:ext cx="4041775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15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003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81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22311"/>
            <a:ext cx="5111750" cy="49038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22310"/>
            <a:ext cx="3008313" cy="4903852"/>
          </a:xfrm>
          <a:solidFill>
            <a:srgbClr val="FFFFFF"/>
          </a:solidFill>
          <a:ln>
            <a:solidFill>
              <a:srgbClr val="BFBFBF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59634"/>
            <a:ext cx="5486400" cy="385623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90700"/>
            <a:ext cx="5486400" cy="6135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770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88925" y="274638"/>
            <a:ext cx="83978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7450"/>
            <a:ext cx="8229600" cy="493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pic>
        <p:nvPicPr>
          <p:cNvPr id="1031" name="Picture 10" descr="newPPTop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231328"/>
            <a:ext cx="3124200" cy="5975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FA2A-8F9B-451F-B59F-50F630395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Georgia"/>
          <a:ea typeface="Georgia" pitchFamily="18" charset="0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orgia" pitchFamily="18" charset="0"/>
          <a:cs typeface="Georgi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orgia" pitchFamily="18" charset="0"/>
          <a:cs typeface="Georgi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orgia" pitchFamily="18" charset="0"/>
          <a:cs typeface="Georgi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Georgia" pitchFamily="18" charset="0"/>
          <a:cs typeface="Georgi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Georgia"/>
          <a:ea typeface="Georgia" pitchFamily="18" charset="0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earch.va.gov/resources/policies/pub_notice.cf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va.gov/resources/policies/pub_notice.cfm" TargetMode="External"/><Relationship Id="rId2" Type="http://schemas.openxmlformats.org/officeDocument/2006/relationships/hyperlink" Target="http://vaww.pubtracker.research.va.gov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prints.org/" TargetMode="External"/><Relationship Id="rId2" Type="http://schemas.openxmlformats.org/officeDocument/2006/relationships/hyperlink" Target="http://www.medrxiv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search.va.gov/resources/policies/pub_notice.cfm" TargetMode="External"/><Relationship Id="rId4" Type="http://schemas.openxmlformats.org/officeDocument/2006/relationships/hyperlink" Target="mailto:ORDCOVID19@va.gov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.va.gov/programs/orppe/education/webinars/default.cf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ORDCovid19@VA.gov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el.fallon@va.go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who.int/iris/rest/bitstreams/1272450/retrieve" TargetMode="External"/><Relationship Id="rId2" Type="http://schemas.openxmlformats.org/officeDocument/2006/relationships/hyperlink" Target="https://www.cdc.gov/labs/pdf/CDC-BiosafetyMicrobiologicalBiomedicalLaboratories-2009-P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Amanda.hunt@va.gov" TargetMode="External"/><Relationship Id="rId2" Type="http://schemas.openxmlformats.org/officeDocument/2006/relationships/hyperlink" Target="https://www.research.va.gov/resources/policies/off-site.cf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ORDCovid19@VA.gov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.va.gov/programs/orppe/education/webinars/archives.cf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880" y="3601330"/>
            <a:ext cx="7772400" cy="576775"/>
          </a:xfrm>
        </p:spPr>
        <p:txBody>
          <a:bodyPr/>
          <a:lstStyle/>
          <a:p>
            <a:pPr algn="ctr"/>
            <a:r>
              <a:rPr lang="en-US" dirty="0"/>
              <a:t>Office of Research &amp;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696" y="4178105"/>
            <a:ext cx="7753584" cy="1580953"/>
          </a:xfrm>
        </p:spPr>
        <p:txBody>
          <a:bodyPr/>
          <a:lstStyle/>
          <a:p>
            <a:pPr algn="ctr"/>
            <a:r>
              <a:rPr lang="en-US" sz="2400" b="1" dirty="0"/>
              <a:t>Impacts on Research Field Operations from COVID-19</a:t>
            </a:r>
          </a:p>
          <a:p>
            <a:pPr algn="ctr"/>
            <a:r>
              <a:rPr lang="en-US" sz="2400" b="1" dirty="0"/>
              <a:t>Status Report and Ways Forward</a:t>
            </a:r>
          </a:p>
          <a:p>
            <a:pPr algn="ctr"/>
            <a:r>
              <a:rPr lang="en-US" sz="2400" dirty="0"/>
              <a:t>April 29, 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E72718-1161-4AE8-8570-072A997A63ED}"/>
              </a:ext>
            </a:extLst>
          </p:cNvPr>
          <p:cNvSpPr txBox="1"/>
          <p:nvPr/>
        </p:nvSpPr>
        <p:spPr>
          <a:xfrm>
            <a:off x="6171961" y="413726"/>
            <a:ext cx="2544260" cy="10556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 (Main)</a:t>
            </a:r>
            <a:r>
              <a:rPr lang="en-US" sz="1400" dirty="0">
                <a:solidFill>
                  <a:schemeClr val="tx1"/>
                </a:solidFill>
              </a:rPr>
              <a:t>:  (415</a:t>
            </a:r>
            <a:r>
              <a:rPr lang="en-US" sz="1400">
                <a:solidFill>
                  <a:schemeClr val="tx1"/>
                </a:solidFill>
              </a:rPr>
              <a:t>) 930-5321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Dial in (Alt): (646) 307-1722</a:t>
            </a:r>
          </a:p>
          <a:p>
            <a:r>
              <a:rPr lang="en-US" sz="1400" dirty="0"/>
              <a:t>Access Code: 449-343-120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1835857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D7D05-F345-4AEF-9746-F7D738F39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4% remains the targeted carryover</a:t>
            </a:r>
          </a:p>
          <a:p>
            <a:r>
              <a:rPr lang="en-US" dirty="0"/>
              <a:t>Stations have experienced varied impacts to their Research Mission as a result of the pandemic – one National solution can not address all the situations</a:t>
            </a:r>
          </a:p>
          <a:p>
            <a:r>
              <a:rPr lang="en-US" dirty="0"/>
              <a:t>Though maximum effort should be made to minimize carryover, stations that fail to achieve the 4% target will not be penalized</a:t>
            </a:r>
          </a:p>
          <a:p>
            <a:r>
              <a:rPr lang="en-US" dirty="0"/>
              <a:t>Stations which anticipate not achieving the 4% target will be asked, prior to the end of the FY, to provide a spreadsheet identifying which projects are behind in execution and the dollar value that will be carried over per project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1C7CA-A5EA-41B6-AD30-006465878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F5BAD5-4139-40AA-93AF-D4088DC2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Carryover Management</a:t>
            </a:r>
          </a:p>
        </p:txBody>
      </p:sp>
    </p:spTree>
    <p:extLst>
      <p:ext uri="{BB962C8B-B14F-4D97-AF65-F5344CB8AC3E}">
        <p14:creationId xmlns:p14="http://schemas.microsoft.com/office/powerpoint/2010/main" val="728040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D7D05-F345-4AEF-9746-F7D738F39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offices should immediately execute PY funding so investigators have a clean picture of their potential CY carryover amount </a:t>
            </a:r>
          </a:p>
          <a:p>
            <a:r>
              <a:rPr lang="en-US" dirty="0"/>
              <a:t>ORD continues to work with field representatives to determine the fiscal impact caused by COVID-19 for both FY20 and FY21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1C7CA-A5EA-41B6-AD30-006465878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F5BAD5-4139-40AA-93AF-D4088DC2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Carryover Management Continued</a:t>
            </a:r>
          </a:p>
        </p:txBody>
      </p:sp>
    </p:spTree>
    <p:extLst>
      <p:ext uri="{BB962C8B-B14F-4D97-AF65-F5344CB8AC3E}">
        <p14:creationId xmlns:p14="http://schemas.microsoft.com/office/powerpoint/2010/main" val="268261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A8DFB7-7CE6-4DFB-B72A-64B3FE928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4339"/>
            <a:ext cx="8229600" cy="3985715"/>
          </a:xfrm>
        </p:spPr>
        <p:txBody>
          <a:bodyPr/>
          <a:lstStyle/>
          <a:p>
            <a:pPr marL="0" indent="0" algn="ctr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1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For Merit, </a:t>
            </a:r>
            <a:r>
              <a:rPr lang="en-US" sz="2100" b="1" dirty="0" err="1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SPiRE</a:t>
            </a:r>
            <a:r>
              <a:rPr lang="en-US" sz="2100" b="1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, Pilot and CDA ending 4/30/20 - 9/30/20 </a:t>
            </a:r>
          </a:p>
          <a:p>
            <a:pPr marL="17145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Services </a:t>
            </a:r>
            <a:r>
              <a:rPr lang="en-US" sz="2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offering one-time no cost extension (NCE) of up to 6-months duration</a:t>
            </a:r>
          </a:p>
          <a:p>
            <a:pPr marL="17145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No PMO form required</a:t>
            </a:r>
          </a:p>
          <a:p>
            <a:pPr marL="17145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Services will send spreadsheet to stations with list of qualifying projects</a:t>
            </a:r>
          </a:p>
          <a:p>
            <a:pPr marL="17145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Stations check ‘yes’ or ‘no’ in NCE column and insert duration required (1-6 </a:t>
            </a:r>
            <a:r>
              <a:rPr lang="en-US" sz="2100" dirty="0" err="1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mo</a:t>
            </a:r>
            <a:r>
              <a:rPr lang="en-US" sz="2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)</a:t>
            </a:r>
          </a:p>
          <a:p>
            <a:pPr marL="17145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Station must confirm that proposed research will be completed by the end of the NCE - no additional extensions will be allowed</a:t>
            </a:r>
          </a:p>
          <a:p>
            <a:pPr marL="17145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For all other requests, f</a:t>
            </a:r>
            <a:r>
              <a:rPr lang="en-US" sz="2100" dirty="0">
                <a:solidFill>
                  <a:prstClr val="black"/>
                </a:solidFill>
                <a:cs typeface="Arial" panose="020B0604020202020204" pitchFamily="34" charset="0"/>
              </a:rPr>
              <a:t>ollow the normal PMO process </a:t>
            </a:r>
            <a:endParaRPr lang="en-US" sz="21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DB6A01-654E-481B-B389-8C0EB79CE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E13660-B4BB-4987-AE77-0B385733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Project Modification Opportunity (PMO)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3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F4A4A5-D8E1-470D-A180-8523CA295F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115" y="1147413"/>
            <a:ext cx="8397876" cy="513307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DB6A01-654E-481B-B389-8C0EB79CE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685800">
              <a:defRPr/>
            </a:pPr>
            <a:fld id="{6D23FA2A-8F9B-451F-B59F-50F63039564D}" type="slidenum">
              <a:rPr lang="en-US" sz="90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>
                <a:defRPr/>
              </a:pPr>
              <a:t>13</a:t>
            </a:fld>
            <a:endParaRPr lang="en-US" sz="9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E13660-B4BB-4987-AE77-0B385733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3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FAQ: </a:t>
            </a:r>
            <a:r>
              <a:rPr lang="en-US" b="1" dirty="0"/>
              <a:t>Project Modification Opportunity (PMO)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266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D7D05-F345-4AEF-9746-F7D738F39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VHA Directive 1200.19 - PRESENTATION OF RESEARCH RESULTS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www.research.va.gov/resources/policies/pub_notice.cfm</a:t>
            </a:r>
            <a:endParaRPr lang="en-US" u="sng" dirty="0"/>
          </a:p>
          <a:p>
            <a:endParaRPr lang="en-US" b="1" dirty="0"/>
          </a:p>
          <a:p>
            <a:pPr marL="0" indent="0">
              <a:buNone/>
            </a:pPr>
            <a:r>
              <a:rPr lang="en-US" sz="1800" b="1" dirty="0"/>
              <a:t>Scope of directive: </a:t>
            </a:r>
          </a:p>
          <a:p>
            <a:pPr lvl="1"/>
            <a:r>
              <a:rPr lang="en-US" sz="1800" dirty="0"/>
              <a:t>Applies to all research by VA investigators while on VA time or property. VA investigators are those who do research approved by a VA R&amp;D Committee, whether they are FT, PT, WOC, or on detail via IPA. </a:t>
            </a:r>
          </a:p>
          <a:p>
            <a:pPr lvl="1"/>
            <a:r>
              <a:rPr lang="en-US" sz="1800" dirty="0"/>
              <a:t>Research can be funded by ORD or other VA or non-VA entities, or unfunded. </a:t>
            </a:r>
          </a:p>
          <a:p>
            <a:pPr lvl="1"/>
            <a:r>
              <a:rPr lang="en-US" sz="1800" dirty="0"/>
              <a:t>Extends to all forms of VA research results, including publications, presentations, media interviews, and other professional activities.</a:t>
            </a:r>
          </a:p>
          <a:p>
            <a:endParaRPr lang="en-US" b="1" dirty="0"/>
          </a:p>
          <a:p>
            <a:pPr lvl="0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1C7CA-A5EA-41B6-AD30-006465878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F5BAD5-4139-40AA-93AF-D4088DC2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Communications: </a:t>
            </a:r>
            <a:r>
              <a:rPr lang="en-US" b="1" dirty="0"/>
              <a:t>General notification procedure </a:t>
            </a:r>
          </a:p>
        </p:txBody>
      </p:sp>
    </p:spTree>
    <p:extLst>
      <p:ext uri="{BB962C8B-B14F-4D97-AF65-F5344CB8AC3E}">
        <p14:creationId xmlns:p14="http://schemas.microsoft.com/office/powerpoint/2010/main" val="2980393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D7D05-F345-4AEF-9746-F7D738F39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/>
              <a:t>Responsibilities of investigators (first or primary authors):</a:t>
            </a:r>
            <a:endParaRPr lang="en-US" sz="1800" dirty="0"/>
          </a:p>
          <a:p>
            <a:r>
              <a:rPr lang="en-US" sz="1800" dirty="0"/>
              <a:t>Notify ORD Communications when: </a:t>
            </a:r>
          </a:p>
          <a:p>
            <a:pPr lvl="1"/>
            <a:r>
              <a:rPr lang="en-US" sz="1800" dirty="0"/>
              <a:t>Research results </a:t>
            </a:r>
            <a:r>
              <a:rPr lang="en-US" sz="1800" i="1" dirty="0"/>
              <a:t>are accepted </a:t>
            </a:r>
            <a:r>
              <a:rPr lang="en-US" sz="1800" dirty="0"/>
              <a:t>for publication in a journal; </a:t>
            </a:r>
          </a:p>
          <a:p>
            <a:pPr lvl="1"/>
            <a:r>
              <a:rPr lang="en-US" sz="1800" dirty="0"/>
              <a:t>Presentations </a:t>
            </a:r>
            <a:r>
              <a:rPr lang="en-US" sz="1800" i="1" dirty="0"/>
              <a:t>are scheduled </a:t>
            </a:r>
            <a:r>
              <a:rPr lang="en-US" sz="1800" dirty="0"/>
              <a:t>involving a national venue or the media; </a:t>
            </a:r>
          </a:p>
          <a:p>
            <a:pPr lvl="1"/>
            <a:r>
              <a:rPr lang="en-US" sz="1800" dirty="0"/>
              <a:t>Media interviews are scheduled; or </a:t>
            </a:r>
          </a:p>
          <a:p>
            <a:pPr lvl="1"/>
            <a:r>
              <a:rPr lang="en-US" sz="1800" dirty="0"/>
              <a:t>Professional activities are scheduled that involve a national venue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Responsibilities of ACOS/R&amp;D and VAMC Director:</a:t>
            </a:r>
            <a:endParaRPr lang="en-US" sz="1800" dirty="0"/>
          </a:p>
          <a:p>
            <a:r>
              <a:rPr lang="en-US" sz="1800" dirty="0"/>
              <a:t>Ensure that investigators know the guidelines for how and when to notify ORD Communications, and for acknowledging VA support. 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How to notify ORD Communications: </a:t>
            </a:r>
          </a:p>
          <a:p>
            <a:r>
              <a:rPr lang="en-US" sz="1800" dirty="0"/>
              <a:t>Researchers or their designees must submit notifications via ORD’s </a:t>
            </a:r>
            <a:r>
              <a:rPr lang="en-US" sz="1800" b="1" dirty="0"/>
              <a:t>PubTracker </a:t>
            </a:r>
            <a:r>
              <a:rPr lang="en-US" sz="1800" dirty="0"/>
              <a:t>system: </a:t>
            </a:r>
            <a:r>
              <a:rPr lang="en-US" sz="1600" dirty="0">
                <a:hlinkClick r:id="rId2"/>
              </a:rPr>
              <a:t>http://vaww.pubtracker.research.va.gov</a:t>
            </a:r>
            <a:r>
              <a:rPr lang="en-US" sz="1600" dirty="0"/>
              <a:t>.   </a:t>
            </a:r>
          </a:p>
          <a:p>
            <a:r>
              <a:rPr lang="en-US" sz="1800" dirty="0"/>
              <a:t>Details at </a:t>
            </a:r>
            <a:r>
              <a:rPr lang="en-US" sz="1600" u="sng" dirty="0">
                <a:hlinkClick r:id="rId3"/>
              </a:rPr>
              <a:t>www.research.va.gov/resources/policies/pub_notice.cfm</a:t>
            </a:r>
            <a:r>
              <a:rPr lang="en-US" sz="1800" dirty="0"/>
              <a:t>. </a:t>
            </a:r>
            <a:r>
              <a:rPr lang="en-US" sz="1600" dirty="0"/>
              <a:t>   </a:t>
            </a:r>
          </a:p>
          <a:p>
            <a:endParaRPr lang="en-US" b="1" dirty="0"/>
          </a:p>
          <a:p>
            <a:pPr lvl="0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1C7CA-A5EA-41B6-AD30-006465878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F5BAD5-4139-40AA-93AF-D4088DC2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Communications: </a:t>
            </a:r>
            <a:r>
              <a:rPr lang="en-US" b="1" dirty="0"/>
              <a:t>General notification procedure </a:t>
            </a:r>
          </a:p>
        </p:txBody>
      </p:sp>
    </p:spTree>
    <p:extLst>
      <p:ext uri="{BB962C8B-B14F-4D97-AF65-F5344CB8AC3E}">
        <p14:creationId xmlns:p14="http://schemas.microsoft.com/office/powerpoint/2010/main" val="1360845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D7D05-F345-4AEF-9746-F7D738F39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en-US" sz="2000" b="1" dirty="0"/>
              <a:t>If researchers at your site have submitted or plan to submit a COVID-19-related manuscript to an online preprint site</a:t>
            </a:r>
            <a:r>
              <a:rPr lang="en-US" sz="2000" dirty="0"/>
              <a:t> such as </a:t>
            </a:r>
            <a:r>
              <a:rPr lang="en-US" sz="2000" u="sng" dirty="0">
                <a:hlinkClick r:id="rId2"/>
              </a:rPr>
              <a:t>www.medrxiv.org</a:t>
            </a:r>
            <a:r>
              <a:rPr lang="en-US" sz="2000" dirty="0"/>
              <a:t> or </a:t>
            </a:r>
            <a:r>
              <a:rPr lang="en-US" sz="2000" u="sng" dirty="0">
                <a:hlinkClick r:id="rId3"/>
              </a:rPr>
              <a:t>www.preprints.org</a:t>
            </a:r>
            <a:r>
              <a:rPr lang="en-US" sz="2000" dirty="0"/>
              <a:t>, let us know via an email to </a:t>
            </a:r>
            <a:r>
              <a:rPr lang="en-US" sz="2000" u="sng" dirty="0">
                <a:hlinkClick r:id="rId4"/>
              </a:rPr>
              <a:t>ORDCOVID19@va.gov</a:t>
            </a:r>
            <a:r>
              <a:rPr lang="en-US" sz="2000" dirty="0"/>
              <a:t>. Include “COVID-19 publication” in your subject line; attach the abstract or full paper; and include any pertinent details in the body of the email. </a:t>
            </a:r>
          </a:p>
          <a:p>
            <a:pPr lvl="0"/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b="1" dirty="0"/>
              <a:t>If researchers at your site have submitted or plan to submit a COVID-19-related publication to a journal</a:t>
            </a:r>
            <a:r>
              <a:rPr lang="en-US" sz="2000" dirty="0"/>
              <a:t>, let us know via an email to </a:t>
            </a:r>
            <a:r>
              <a:rPr lang="en-US" sz="2000" u="sng" dirty="0">
                <a:hlinkClick r:id="rId4"/>
              </a:rPr>
              <a:t>ORDCOVID19@va.gov</a:t>
            </a:r>
            <a:r>
              <a:rPr lang="en-US" sz="2000" u="sng" dirty="0"/>
              <a:t>, </a:t>
            </a:r>
            <a:r>
              <a:rPr lang="en-US" sz="2000" dirty="0"/>
              <a:t>following the procedure described above. 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 lvl="1"/>
            <a:r>
              <a:rPr lang="en-US" sz="1400" dirty="0"/>
              <a:t>General guidance, per </a:t>
            </a:r>
            <a:r>
              <a:rPr lang="en-US" sz="1400" b="1" dirty="0"/>
              <a:t>Directive 1200.19, </a:t>
            </a:r>
            <a:r>
              <a:rPr lang="en-US" sz="1400" dirty="0"/>
              <a:t>remains to use </a:t>
            </a:r>
            <a:r>
              <a:rPr lang="en-US" sz="1400" u="sng" dirty="0">
                <a:hlinkClick r:id="rId5"/>
              </a:rPr>
              <a:t>PubTracker</a:t>
            </a:r>
            <a:r>
              <a:rPr lang="en-US" sz="1400" dirty="0"/>
              <a:t> to notify ORD of research publications </a:t>
            </a:r>
            <a:r>
              <a:rPr lang="en-US" sz="1400" i="1" dirty="0"/>
              <a:t>upon acceptance </a:t>
            </a:r>
            <a:r>
              <a:rPr lang="en-US" sz="1400" dirty="0"/>
              <a:t>by a journal. With </a:t>
            </a:r>
            <a:r>
              <a:rPr lang="en-US" sz="1400" b="1" dirty="0"/>
              <a:t>COVID-19-related research, </a:t>
            </a:r>
            <a:r>
              <a:rPr lang="en-US" sz="1400" dirty="0"/>
              <a:t>we are asking that you make us aware at the </a:t>
            </a:r>
            <a:r>
              <a:rPr lang="en-US" sz="1400" i="1" dirty="0"/>
              <a:t>submission</a:t>
            </a:r>
            <a:r>
              <a:rPr lang="en-US" sz="1400" dirty="0"/>
              <a:t> stage via email. Items should be re-submitted via the standard PubTracker route once investigators receive notice of journal acceptance. </a:t>
            </a:r>
          </a:p>
          <a:p>
            <a:pPr lvl="0">
              <a:spcBef>
                <a:spcPts val="1200"/>
              </a:spcBef>
            </a:pPr>
            <a:r>
              <a:rPr lang="en-US" sz="2000" b="1" dirty="0"/>
              <a:t>Notify local leadership as well </a:t>
            </a:r>
            <a:r>
              <a:rPr lang="en-US" sz="2000" dirty="0"/>
              <a:t>(VAMC director, chief of staff).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1C7CA-A5EA-41B6-AD30-006465878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F5BAD5-4139-40AA-93AF-D4088DC2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Communications: </a:t>
            </a:r>
            <a:r>
              <a:rPr lang="en-US" b="1" dirty="0"/>
              <a:t>Special request re: COVID-19 pubs </a:t>
            </a:r>
          </a:p>
        </p:txBody>
      </p:sp>
    </p:spTree>
    <p:extLst>
      <p:ext uri="{BB962C8B-B14F-4D97-AF65-F5344CB8AC3E}">
        <p14:creationId xmlns:p14="http://schemas.microsoft.com/office/powerpoint/2010/main" val="2212634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D7D05-F345-4AEF-9746-F7D738F39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1C7CA-A5EA-41B6-AD30-006465878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F5BAD5-4139-40AA-93AF-D4088DC2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Communications: </a:t>
            </a:r>
            <a:r>
              <a:rPr lang="en-US" b="1" dirty="0"/>
              <a:t>Media clearance process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DC9D52-70B1-4724-95E6-0A8C6D8D77F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08" b="-11256"/>
          <a:stretch/>
        </p:blipFill>
        <p:spPr>
          <a:xfrm>
            <a:off x="-1" y="1930399"/>
            <a:ext cx="9144001" cy="412238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E870B33-8C9F-4C89-B36B-91D2ECAED096}"/>
              </a:ext>
            </a:extLst>
          </p:cNvPr>
          <p:cNvSpPr/>
          <p:nvPr/>
        </p:nvSpPr>
        <p:spPr>
          <a:xfrm>
            <a:off x="632177" y="1367345"/>
            <a:ext cx="79699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www.research.va.gov/resources/policies/Media-clearance-flow-chart.pdf</a:t>
            </a:r>
          </a:p>
        </p:txBody>
      </p:sp>
    </p:spTree>
    <p:extLst>
      <p:ext uri="{BB962C8B-B14F-4D97-AF65-F5344CB8AC3E}">
        <p14:creationId xmlns:p14="http://schemas.microsoft.com/office/powerpoint/2010/main" val="901371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FA72FB-D17C-4F25-977B-1A0F3CD1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Numerous Webinars, Guidance Documents and FAQs being generated related to the COVID-19 Pandemic</a:t>
            </a:r>
          </a:p>
          <a:p>
            <a:pPr lvl="1"/>
            <a:r>
              <a:rPr lang="en-US" dirty="0"/>
              <a:t>Expanded Access</a:t>
            </a:r>
          </a:p>
          <a:p>
            <a:pPr lvl="1"/>
            <a:r>
              <a:rPr lang="en-US" dirty="0"/>
              <a:t>Human Subjects Protections Issues</a:t>
            </a:r>
          </a:p>
          <a:p>
            <a:pPr lvl="1"/>
            <a:r>
              <a:rPr lang="en-US" u="sng" dirty="0">
                <a:hlinkClick r:id="rId2"/>
              </a:rPr>
              <a:t>https://www.research.va.gov/programs/orppe/education/webinars/default.cfm</a:t>
            </a:r>
            <a:endParaRPr lang="en-US" dirty="0"/>
          </a:p>
          <a:p>
            <a:r>
              <a:rPr lang="en-US" sz="2000" b="1" dirty="0"/>
              <a:t>Supporting Expanded Access Programs within VA</a:t>
            </a:r>
          </a:p>
          <a:p>
            <a:pPr lvl="1"/>
            <a:r>
              <a:rPr lang="en-US" dirty="0"/>
              <a:t>Mayo Clinic Expanded Access Program – Convalescent Plasma </a:t>
            </a:r>
          </a:p>
          <a:p>
            <a:pPr lvl="1"/>
            <a:r>
              <a:rPr lang="en-US" dirty="0"/>
              <a:t>VA Facilities without Federal Wide Assurances:  Expanded Access Program for COVID-19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826038-4A13-4C2D-BA4D-B2B2D983E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189645-B856-43CB-A208-EE7DB338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Research Protections, Policy and Education</a:t>
            </a:r>
          </a:p>
        </p:txBody>
      </p:sp>
    </p:spTree>
    <p:extLst>
      <p:ext uri="{BB962C8B-B14F-4D97-AF65-F5344CB8AC3E}">
        <p14:creationId xmlns:p14="http://schemas.microsoft.com/office/powerpoint/2010/main" val="1840709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FA72FB-D17C-4F25-977B-1A0F3CD1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Streamlining IRB Reliance and Exception </a:t>
            </a:r>
          </a:p>
          <a:p>
            <a:pPr lvl="1"/>
            <a:r>
              <a:rPr lang="en-US" dirty="0"/>
              <a:t>Commercial IRBs approved by ORD</a:t>
            </a:r>
          </a:p>
          <a:p>
            <a:r>
              <a:rPr lang="en-US" sz="2000" b="1" dirty="0"/>
              <a:t>VAIRRS: </a:t>
            </a:r>
          </a:p>
          <a:p>
            <a:pPr lvl="1"/>
            <a:r>
              <a:rPr lang="en-US" dirty="0"/>
              <a:t> 14 sites active; 6 sites scheduled to go live early May</a:t>
            </a:r>
          </a:p>
          <a:p>
            <a:pPr lvl="1"/>
            <a:r>
              <a:rPr lang="en-US" dirty="0"/>
              <a:t>Status of Tier 1, Tier 2, and Tier 3 onboarding</a:t>
            </a:r>
          </a:p>
          <a:p>
            <a:r>
              <a:rPr lang="en-US" sz="2000" b="1" dirty="0"/>
              <a:t>ORD Privacy Officer Hired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826038-4A13-4C2D-BA4D-B2B2D983E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19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189645-B856-43CB-A208-EE7DB338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Research Protections, Policy and Education</a:t>
            </a:r>
          </a:p>
        </p:txBody>
      </p:sp>
    </p:spTree>
    <p:extLst>
      <p:ext uri="{BB962C8B-B14F-4D97-AF65-F5344CB8AC3E}">
        <p14:creationId xmlns:p14="http://schemas.microsoft.com/office/powerpoint/2010/main" val="173437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B5AB52-3C09-40BF-8D42-1497A686B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provide the field with an update on the impact of COVID-19 on the operations</a:t>
            </a:r>
          </a:p>
          <a:p>
            <a:r>
              <a:rPr lang="en-US" dirty="0"/>
              <a:t>To provide guidance in certain key areas</a:t>
            </a:r>
          </a:p>
          <a:p>
            <a:pPr lvl="1"/>
            <a:r>
              <a:rPr lang="en-US" dirty="0"/>
              <a:t>Finance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Project Modifications</a:t>
            </a:r>
          </a:p>
          <a:p>
            <a:pPr lvl="1"/>
            <a:r>
              <a:rPr lang="en-US" dirty="0"/>
              <a:t>BSL3</a:t>
            </a:r>
          </a:p>
          <a:p>
            <a:pPr lvl="1"/>
            <a:r>
              <a:rPr lang="en-US" dirty="0"/>
              <a:t>Biorepositories</a:t>
            </a:r>
          </a:p>
          <a:p>
            <a:r>
              <a:rPr lang="en-US" dirty="0"/>
              <a:t>To start thinking about ramping back up - Labs</a:t>
            </a:r>
          </a:p>
          <a:p>
            <a:r>
              <a:rPr lang="en-US" dirty="0"/>
              <a:t>Continue the dialogue:  Utilizing </a:t>
            </a:r>
            <a:r>
              <a:rPr lang="en-US" dirty="0">
                <a:hlinkClick r:id="rId2"/>
              </a:rPr>
              <a:t>ORDCovid19@VA.gov</a:t>
            </a:r>
            <a:r>
              <a:rPr lang="en-US" dirty="0"/>
              <a:t> to submit issues, ideas, concerns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4E9D40-67F9-445C-ADFA-C678DCB95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8912E5-4A6F-496D-AAA0-CBE6FDE8B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1297887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887C2-7DC5-41D7-B6D8-5E3647CB3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C2B7A71-041E-4C2B-9135-D25A6FA2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274638"/>
            <a:ext cx="8397875" cy="1019590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1" dirty="0"/>
              <a:t>Animal Research FAQs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E7F97C-B29F-4E72-8D44-CB8D6E2AD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https://www.research.va.gov/programs/animal_research/animal-care-FAQ-COV-19.docx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Please contact CVMO for any problems: </a:t>
            </a:r>
            <a:r>
              <a:rPr lang="en-US" sz="2000" dirty="0">
                <a:hlinkClick r:id="rId2"/>
              </a:rPr>
              <a:t>Michael.fallon@va.gov</a:t>
            </a:r>
            <a:r>
              <a:rPr lang="en-US" sz="2000" dirty="0"/>
              <a:t>, 404-732-5471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Primary goal: maintain continuing care for animals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Primary Focus: maintain health of animal care staff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Local programs have discretion in limiting non-care personnel from animal facility, depending upon local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Local programs have discretion on continuing ongoing studies and when new ones may be initiated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IACUC Meetings- teleconferencing strongly suggested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Semi-annual reviews- May be conducted by a single person for non-USDA species (mice, rats)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Requirement for annual IACUC reviews of non-USDA species is waived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857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D7D05-F345-4AEF-9746-F7D738F39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06" y="1058610"/>
            <a:ext cx="8723970" cy="4941175"/>
          </a:xfrm>
        </p:spPr>
        <p:txBody>
          <a:bodyPr/>
          <a:lstStyle/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Animal Studies:</a:t>
            </a:r>
            <a:r>
              <a:rPr lang="en-US" sz="2000" b="1" i="1" dirty="0"/>
              <a:t> </a:t>
            </a:r>
          </a:p>
          <a:p>
            <a:pPr marL="0" indent="0">
              <a:buNone/>
            </a:pPr>
            <a:r>
              <a:rPr lang="en-US" sz="1800" dirty="0"/>
              <a:t>All animal studies involving infectious virus must be conducted at Animal Biosafety Level 3 (ABSL-3) containment, as defined in the CDC “BMBL”, Biosafety in Microbiological and Biomedical Laboratories, 5th Edition, Section V, “Vertebrate Animal Biosafety Level Criteria for Vivarium Research Facilities.” (</a:t>
            </a:r>
            <a:r>
              <a:rPr lang="en-US" sz="1800" dirty="0">
                <a:hlinkClick r:id="rId2"/>
              </a:rPr>
              <a:t>https://www.cdc.gov/labs/pdf/CDC-BiosafetyMicrobiologicalBiomedicalLaboratories-2009-P.PDF</a:t>
            </a:r>
            <a:r>
              <a:rPr lang="en-US" sz="1800" i="1" dirty="0"/>
              <a:t>).  </a:t>
            </a:r>
            <a:r>
              <a:rPr lang="en-US" sz="1800" dirty="0"/>
              <a:t>This requirement is mirrored in a World Health Organization (WHO) document, “Laboratory biosafety guidance related to</a:t>
            </a:r>
          </a:p>
          <a:p>
            <a:pPr marL="0" indent="0">
              <a:buNone/>
            </a:pPr>
            <a:r>
              <a:rPr lang="en-US" sz="1800" dirty="0"/>
              <a:t>coronavirus disease (COVID-19) dated March 19, 2020  (</a:t>
            </a:r>
            <a:r>
              <a:rPr lang="en-US" sz="1800" dirty="0">
                <a:hlinkClick r:id="rId3"/>
              </a:rPr>
              <a:t>https://apps.who.int/iris/rest/bitstreams/1272450/retrieve</a:t>
            </a:r>
            <a:r>
              <a:rPr lang="en-US" sz="1800" dirty="0"/>
              <a:t>; page 3).</a:t>
            </a:r>
            <a:endParaRPr lang="en-US" sz="1800" i="1" dirty="0"/>
          </a:p>
          <a:p>
            <a:pPr marL="0" indent="0">
              <a:buNone/>
            </a:pPr>
            <a:endParaRPr lang="en-US" sz="1800" b="1" i="1" dirty="0"/>
          </a:p>
          <a:p>
            <a:pPr marL="0" indent="0">
              <a:buNone/>
            </a:pPr>
            <a:r>
              <a:rPr lang="en-US" sz="2000" b="1" dirty="0"/>
              <a:t>Laboratory (Bench) Studies:</a:t>
            </a:r>
          </a:p>
          <a:p>
            <a:pPr marL="0" indent="0">
              <a:buNone/>
            </a:pPr>
            <a:r>
              <a:rPr lang="en-US" sz="1800" dirty="0"/>
              <a:t>All laboratory studies involving infectious virus must be conducted at Biosafety Level 3 (BSL-3) containment, as defined in the “BMBL” (link above).  The WHO document referenced above also has many specific recommendations for laboratory studies.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	</a:t>
            </a:r>
            <a:endParaRPr lang="en-US" sz="1700" dirty="0"/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1C7CA-A5EA-41B6-AD30-006465878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F5BAD5-4139-40AA-93AF-D4088DC22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170562"/>
            <a:ext cx="8397875" cy="723900"/>
          </a:xfrm>
        </p:spPr>
        <p:txBody>
          <a:bodyPr/>
          <a:lstStyle/>
          <a:p>
            <a:pPr algn="ctr"/>
            <a:r>
              <a:rPr lang="en-US" b="1" dirty="0"/>
              <a:t>Animal and Laboratory SARS-CoV-2 Virus Studies</a:t>
            </a:r>
          </a:p>
        </p:txBody>
      </p:sp>
    </p:spTree>
    <p:extLst>
      <p:ext uri="{BB962C8B-B14F-4D97-AF65-F5344CB8AC3E}">
        <p14:creationId xmlns:p14="http://schemas.microsoft.com/office/powerpoint/2010/main" val="947786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D7D05-F345-4AEF-9746-F7D738F39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06" y="1058610"/>
            <a:ext cx="8723970" cy="4941175"/>
          </a:xfrm>
        </p:spPr>
        <p:txBody>
          <a:bodyPr/>
          <a:lstStyle/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800" dirty="0"/>
              <a:t>VA researchers may utilize the affiliate’s BSL-3/ABSL-3 facility if there is an MOU specifically in place for the use of BSL-3 or ABSL-3 space.  There is a template MOU located at:</a:t>
            </a:r>
          </a:p>
          <a:p>
            <a:pPr marL="0" indent="0">
              <a:buNone/>
            </a:pPr>
            <a:r>
              <a:rPr lang="en-US" sz="1800" dirty="0"/>
              <a:t> 	</a:t>
            </a:r>
            <a:r>
              <a:rPr lang="en-US" sz="1800" dirty="0">
                <a:hlinkClick r:id="rId2"/>
              </a:rPr>
              <a:t>https://www.research.va.gov/resources/policies/off-site.cfm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460375" indent="-1588"/>
            <a:r>
              <a:rPr lang="en-US" sz="1800" dirty="0"/>
              <a:t>  An offsite waiver is also needed if the space is controlled by a VA investigator.</a:t>
            </a:r>
          </a:p>
          <a:p>
            <a:pPr marL="0" indent="0">
              <a:buNone/>
            </a:pPr>
            <a:endParaRPr lang="en-US" sz="1800" dirty="0"/>
          </a:p>
          <a:p>
            <a:pPr marL="460375" indent="-1588"/>
            <a:r>
              <a:rPr lang="en-US" sz="1800" dirty="0"/>
              <a:t>  If VA researchers are partnering with a non-VA team who will be conducting the work in their own space, an MOU is still needed, but an offsite waiver is not.</a:t>
            </a:r>
            <a:endParaRPr lang="en-US" sz="1800" b="1" dirty="0"/>
          </a:p>
          <a:p>
            <a:pPr marL="460375" indent="-1588">
              <a:buNone/>
            </a:pPr>
            <a:endParaRPr lang="en-US" sz="1800" dirty="0"/>
          </a:p>
          <a:p>
            <a:pPr marL="460375" indent="-1588"/>
            <a:r>
              <a:rPr lang="en-US" sz="1800" dirty="0"/>
              <a:t>  For the purposes of applications involving SARS-COV-2 virus this Spring, a letter stating these requirements will be in place before funding is in place is required in the application, signed by either the ACOS or medical center director.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Contact Dr. Amanda Hunt (</a:t>
            </a:r>
            <a:r>
              <a:rPr lang="en-US" sz="1800" dirty="0">
                <a:hlinkClick r:id="rId3"/>
              </a:rPr>
              <a:t>Amanda.hunt@va.gov</a:t>
            </a:r>
            <a:r>
              <a:rPr lang="en-US" sz="1800" dirty="0"/>
              <a:t>) for information and assistance. 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1C7CA-A5EA-41B6-AD30-006465878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F5BAD5-4139-40AA-93AF-D4088DC22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155692"/>
            <a:ext cx="8397875" cy="723900"/>
          </a:xfrm>
        </p:spPr>
        <p:txBody>
          <a:bodyPr/>
          <a:lstStyle/>
          <a:p>
            <a:pPr algn="ctr"/>
            <a:r>
              <a:rPr lang="en-US" b="1" dirty="0"/>
              <a:t>Use of Offsite BSL-3/ABSL-3 Facilities</a:t>
            </a:r>
          </a:p>
        </p:txBody>
      </p:sp>
    </p:spTree>
    <p:extLst>
      <p:ext uri="{BB962C8B-B14F-4D97-AF65-F5344CB8AC3E}">
        <p14:creationId xmlns:p14="http://schemas.microsoft.com/office/powerpoint/2010/main" val="1040398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D7D05-F345-4AEF-9746-F7D738F39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06" y="1058610"/>
            <a:ext cx="8723970" cy="4941175"/>
          </a:xfrm>
        </p:spPr>
        <p:txBody>
          <a:bodyPr/>
          <a:lstStyle/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800" b="1" dirty="0"/>
              <a:t>Because VA has few active BSL3 facilities, many of you may seek outside facilities for the use of ABSL/BSL 3 facilities:</a:t>
            </a:r>
          </a:p>
          <a:p>
            <a:r>
              <a:rPr lang="en-US" sz="1800" dirty="0"/>
              <a:t> 	Start the Process Early!</a:t>
            </a:r>
          </a:p>
          <a:p>
            <a:pPr lvl="1"/>
            <a:r>
              <a:rPr lang="en-US" sz="1800" dirty="0"/>
              <a:t>MOU – Template will need to be reviewed by the affiliate.  Depending on the affiliate and their processes, there could be a lengthy wait time and may require negotiation of the language.</a:t>
            </a:r>
          </a:p>
          <a:p>
            <a:pPr lvl="1"/>
            <a:r>
              <a:rPr lang="en-US" sz="1800" dirty="0"/>
              <a:t>Access to BSL-3 Facility – If VA personnel are going to access the BSL-3 facility and haven’t previously gone through the process, it can take months to get required security clearances.</a:t>
            </a:r>
          </a:p>
          <a:p>
            <a:pPr lvl="1"/>
            <a:r>
              <a:rPr lang="en-US" sz="1800" dirty="0"/>
              <a:t>Non-VA Lab conducting work – May need contract, IPA agreements, purchases, etc.</a:t>
            </a:r>
          </a:p>
          <a:p>
            <a:pPr lvl="1"/>
            <a:r>
              <a:rPr lang="en-US" sz="1800" dirty="0"/>
              <a:t>Engage your Institutional Biosafety Committee (IBC), Subcommittee on Research Safety (SRS) and R&amp;D Committee early so that they are aware of the off site work and the MOU.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61C7CA-A5EA-41B6-AD30-006465878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F5BAD5-4139-40AA-93AF-D4088DC22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155692"/>
            <a:ext cx="8397875" cy="723900"/>
          </a:xfrm>
        </p:spPr>
        <p:txBody>
          <a:bodyPr/>
          <a:lstStyle/>
          <a:p>
            <a:pPr algn="ctr"/>
            <a:r>
              <a:rPr lang="en-US" b="1" dirty="0"/>
              <a:t>Use of Offsite BSL-3 Facilities – Field Perspective</a:t>
            </a:r>
          </a:p>
        </p:txBody>
      </p:sp>
    </p:spTree>
    <p:extLst>
      <p:ext uri="{BB962C8B-B14F-4D97-AF65-F5344CB8AC3E}">
        <p14:creationId xmlns:p14="http://schemas.microsoft.com/office/powerpoint/2010/main" val="17682156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D05C20-CF0C-4AB3-A632-EA617EB38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5243"/>
            <a:ext cx="8229600" cy="46209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Specimens from COVID-19 patients require BSL-2 containment. However, if the samples are being manipulated and there is risk of aerosolization or if virus is being concentrated then this work should be conducted with BSL-3 containment.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remember VA specimens should be stored in VA space (in VA owned facilities or leased space). 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F599A5-3CF2-465E-84F9-FFFBB129D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FEBED65-93B1-4649-8E61-90673325F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140826"/>
            <a:ext cx="8397875" cy="723900"/>
          </a:xfrm>
        </p:spPr>
        <p:txBody>
          <a:bodyPr/>
          <a:lstStyle/>
          <a:p>
            <a:pPr algn="ctr"/>
            <a:r>
              <a:rPr lang="en-US" b="1" dirty="0"/>
              <a:t>Human SARS-CoV-2 Samples</a:t>
            </a:r>
          </a:p>
        </p:txBody>
      </p:sp>
    </p:spTree>
    <p:extLst>
      <p:ext uri="{BB962C8B-B14F-4D97-AF65-F5344CB8AC3E}">
        <p14:creationId xmlns:p14="http://schemas.microsoft.com/office/powerpoint/2010/main" val="4173853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3A4067-93CD-4ED6-9A4F-53A8E18A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6856"/>
            <a:ext cx="8229600" cy="49411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Charged to develop a plan for a COVID-19 Biorepository System:</a:t>
            </a:r>
          </a:p>
          <a:p>
            <a:pPr lvl="0"/>
            <a:r>
              <a:rPr lang="en-US" sz="2000" dirty="0"/>
              <a:t>participating in on-going national biospecimen collections and collaborations</a:t>
            </a:r>
          </a:p>
          <a:p>
            <a:pPr lvl="0"/>
            <a:r>
              <a:rPr lang="en-US" sz="2000" dirty="0"/>
              <a:t>development of VA biospecimen collection(s)</a:t>
            </a:r>
          </a:p>
          <a:p>
            <a:pPr lvl="0"/>
            <a:r>
              <a:rPr lang="en-US" sz="2000" dirty="0"/>
              <a:t>governing policies and procedures for VA samples </a:t>
            </a:r>
          </a:p>
          <a:p>
            <a:pPr lvl="1"/>
            <a:r>
              <a:rPr lang="en-US" dirty="0"/>
              <a:t>ethical considerations</a:t>
            </a:r>
          </a:p>
          <a:p>
            <a:pPr lvl="1"/>
            <a:r>
              <a:rPr lang="en-US" dirty="0"/>
              <a:t>collection of biospecimens</a:t>
            </a:r>
          </a:p>
          <a:p>
            <a:pPr lvl="1"/>
            <a:r>
              <a:rPr lang="en-US" dirty="0"/>
              <a:t>storage</a:t>
            </a:r>
          </a:p>
          <a:p>
            <a:pPr lvl="0"/>
            <a:r>
              <a:rPr lang="en-US" sz="2000" dirty="0"/>
              <a:t>use of samples</a:t>
            </a:r>
          </a:p>
          <a:p>
            <a:pPr lvl="1"/>
            <a:r>
              <a:rPr lang="en-US" dirty="0"/>
              <a:t>cooperation and coordination across investigator participants</a:t>
            </a:r>
          </a:p>
          <a:p>
            <a:pPr lvl="1"/>
            <a:r>
              <a:rPr lang="en-US" dirty="0"/>
              <a:t>availability for research collaborations with VA and non- VA investigators</a:t>
            </a:r>
          </a:p>
          <a:p>
            <a:pPr lvl="0"/>
            <a:r>
              <a:rPr lang="en-US" sz="2000" dirty="0"/>
              <a:t>development of an executive oversight committee 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D4AAAD-24A6-4DB5-8793-52F2AC8F3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A6305D-82BC-43D5-A3CA-EF4AA3559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25" y="170562"/>
            <a:ext cx="8397875" cy="723900"/>
          </a:xfrm>
        </p:spPr>
        <p:txBody>
          <a:bodyPr/>
          <a:lstStyle/>
          <a:p>
            <a:pPr algn="ctr"/>
            <a:r>
              <a:rPr lang="en-US" b="1" dirty="0"/>
              <a:t>VA SARS-CoV-2 Biorepository Working Group</a:t>
            </a:r>
          </a:p>
        </p:txBody>
      </p:sp>
    </p:spTree>
    <p:extLst>
      <p:ext uri="{BB962C8B-B14F-4D97-AF65-F5344CB8AC3E}">
        <p14:creationId xmlns:p14="http://schemas.microsoft.com/office/powerpoint/2010/main" val="1103098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94BC6E-116E-441B-B674-48429CFD1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Notification of Return to Work (adjustment of remote work plan)</a:t>
            </a:r>
          </a:p>
          <a:p>
            <a:r>
              <a:rPr lang="en-US" b="1" dirty="0"/>
              <a:t>Facility Function</a:t>
            </a:r>
          </a:p>
          <a:p>
            <a:r>
              <a:rPr lang="en-US" b="1" dirty="0"/>
              <a:t>Supply Chain Considerations</a:t>
            </a:r>
          </a:p>
          <a:p>
            <a:r>
              <a:rPr lang="en-US" b="1" dirty="0"/>
              <a:t>Health Plan</a:t>
            </a:r>
          </a:p>
          <a:p>
            <a:r>
              <a:rPr lang="en-US" b="1" dirty="0"/>
              <a:t>Social Distancing </a:t>
            </a:r>
          </a:p>
          <a:p>
            <a:r>
              <a:rPr lang="en-US" b="1" dirty="0"/>
              <a:t>Disinfection/Hygiene</a:t>
            </a:r>
          </a:p>
          <a:p>
            <a:r>
              <a:rPr lang="en-US" b="1" dirty="0"/>
              <a:t>Basic Infection Prevention</a:t>
            </a:r>
          </a:p>
          <a:p>
            <a:r>
              <a:rPr lang="en-US" b="1" dirty="0"/>
              <a:t>Infectious Disease Preparedness Plan</a:t>
            </a:r>
          </a:p>
          <a:p>
            <a:r>
              <a:rPr lang="en-US" b="1" dirty="0"/>
              <a:t>Education/Communications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941EB0-C162-4043-ADF2-042643679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49DDE4A-B406-4884-92AE-67FAA7784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Ramping Up</a:t>
            </a:r>
          </a:p>
        </p:txBody>
      </p:sp>
    </p:spTree>
    <p:extLst>
      <p:ext uri="{BB962C8B-B14F-4D97-AF65-F5344CB8AC3E}">
        <p14:creationId xmlns:p14="http://schemas.microsoft.com/office/powerpoint/2010/main" val="1731748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60ABFE-9311-4D57-92E6-2720D0CA7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29959"/>
            <a:ext cx="8229600" cy="4941175"/>
          </a:xfrm>
        </p:spPr>
        <p:txBody>
          <a:bodyPr/>
          <a:lstStyle/>
          <a:p>
            <a:r>
              <a:rPr lang="en-US" dirty="0"/>
              <a:t>Please do not hesitate to send questions, ideas, issues or concerns to </a:t>
            </a:r>
            <a:r>
              <a:rPr lang="en-US" dirty="0">
                <a:hlinkClick r:id="rId2"/>
              </a:rPr>
              <a:t>ORDCovid19@VA.gov</a:t>
            </a:r>
            <a:endParaRPr lang="en-US" dirty="0"/>
          </a:p>
          <a:p>
            <a:endParaRPr lang="en-US" dirty="0"/>
          </a:p>
          <a:p>
            <a:r>
              <a:rPr lang="en-US" dirty="0"/>
              <a:t>Questions???????????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4AA4EC-407A-4282-AE9D-3A2497774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27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89CFEB-E107-433C-B03D-17F21241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Wrap Up</a:t>
            </a:r>
          </a:p>
        </p:txBody>
      </p:sp>
    </p:spTree>
    <p:extLst>
      <p:ext uri="{BB962C8B-B14F-4D97-AF65-F5344CB8AC3E}">
        <p14:creationId xmlns:p14="http://schemas.microsoft.com/office/powerpoint/2010/main" val="2869611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95E4B-D707-49DF-AF9A-828B91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AVAILABILITY OF RECORDING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BE85E4-EDB2-403E-8EA3-2AE902E4DA5B}"/>
              </a:ext>
            </a:extLst>
          </p:cNvPr>
          <p:cNvSpPr/>
          <p:nvPr/>
        </p:nvSpPr>
        <p:spPr>
          <a:xfrm>
            <a:off x="284480" y="1554480"/>
            <a:ext cx="86156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 recording of this session </a:t>
            </a:r>
            <a:r>
              <a:rPr lang="en-US" sz="2800"/>
              <a:t>and any </a:t>
            </a:r>
            <a:r>
              <a:rPr lang="en-US" sz="2800" dirty="0"/>
              <a:t>associated handouts will be available on ORPP&amp;E’s Education and Training website approximately one </a:t>
            </a:r>
            <a:r>
              <a:rPr lang="en-US" sz="2800"/>
              <a:t>week post-webinar.</a:t>
            </a:r>
          </a:p>
          <a:p>
            <a:r>
              <a:rPr lang="en-US" sz="2800" dirty="0"/>
              <a:t> </a:t>
            </a:r>
            <a:r>
              <a:rPr lang="en-US" sz="2800" dirty="0">
                <a:hlinkClick r:id="rId2"/>
              </a:rPr>
              <a:t>https://www.research.va.gov/programs/orppe/education/webinars/archives.cfm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FC0D53-A1AB-4D05-8E78-62070E7EE527}"/>
              </a:ext>
            </a:extLst>
          </p:cNvPr>
          <p:cNvSpPr txBox="1"/>
          <p:nvPr/>
        </p:nvSpPr>
        <p:spPr>
          <a:xfrm>
            <a:off x="8709284" y="6310168"/>
            <a:ext cx="43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BE79112-29C3-4EF2-A702-664E71BCCF94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48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B5AB52-3C09-40BF-8D42-1497A686B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Rachel Ramoni, DMD, ScD </a:t>
            </a:r>
            <a:r>
              <a:rPr lang="en-US" sz="2000" dirty="0"/>
              <a:t>– Chief Research and Development Officer (CRADO)</a:t>
            </a:r>
          </a:p>
          <a:p>
            <a:r>
              <a:rPr lang="en-US" sz="2000" b="1" dirty="0"/>
              <a:t>Tony Laracuente </a:t>
            </a:r>
            <a:r>
              <a:rPr lang="en-US" sz="2000" dirty="0"/>
              <a:t>– Director of Research Operations, Atlanta VA Health Care System</a:t>
            </a:r>
          </a:p>
          <a:p>
            <a:r>
              <a:rPr lang="en-US" sz="2000" b="1" dirty="0"/>
              <a:t>Marisue Cody, PhD </a:t>
            </a:r>
            <a:r>
              <a:rPr lang="en-US" sz="2000" dirty="0"/>
              <a:t>– Director of Operations, ORD</a:t>
            </a:r>
          </a:p>
          <a:p>
            <a:r>
              <a:rPr lang="en-US" sz="2000" b="1" dirty="0"/>
              <a:t>Mitch Mirkin </a:t>
            </a:r>
            <a:r>
              <a:rPr lang="en-US" sz="2000" dirty="0"/>
              <a:t>– Supervisory Writer/Editor, Office of Communications, ORD</a:t>
            </a:r>
          </a:p>
          <a:p>
            <a:r>
              <a:rPr lang="en-US" sz="2000" b="1" dirty="0"/>
              <a:t>Allen Dunlow </a:t>
            </a:r>
            <a:r>
              <a:rPr lang="en-US" sz="2000" dirty="0"/>
              <a:t>– Director of Finance, ORD</a:t>
            </a:r>
          </a:p>
          <a:p>
            <a:r>
              <a:rPr lang="en-US" sz="2000" b="1" dirty="0"/>
              <a:t>Miriam Smyth, Ph.D.</a:t>
            </a:r>
            <a:r>
              <a:rPr lang="en-US" sz="2000" dirty="0"/>
              <a:t> – Deputy Director, CSRD, ORD</a:t>
            </a:r>
          </a:p>
          <a:p>
            <a:r>
              <a:rPr lang="en-US" sz="2000" b="1" dirty="0"/>
              <a:t>Karen Jeans, PhD, RN </a:t>
            </a:r>
            <a:r>
              <a:rPr lang="en-US" sz="2000" dirty="0"/>
              <a:t>– Director of Regulatory Affairs, ORPPE, ORD</a:t>
            </a:r>
          </a:p>
          <a:p>
            <a:r>
              <a:rPr lang="en-US" sz="2000" b="1" dirty="0"/>
              <a:t>Mike Fallon, PhD, DVM </a:t>
            </a:r>
            <a:r>
              <a:rPr lang="en-US" sz="2000" dirty="0"/>
              <a:t>- Chief Veterinary Medical Officer</a:t>
            </a:r>
          </a:p>
          <a:p>
            <a:r>
              <a:rPr lang="en-US" sz="2000" b="1" dirty="0"/>
              <a:t>Holly Krull, PhD </a:t>
            </a:r>
            <a:r>
              <a:rPr lang="en-US" sz="2000" dirty="0"/>
              <a:t>– Deputy Director, BLRD, ORD</a:t>
            </a:r>
          </a:p>
          <a:p>
            <a:r>
              <a:rPr lang="en-US" sz="2000" b="1" dirty="0"/>
              <a:t>Amanda Hunt, PhD </a:t>
            </a:r>
            <a:r>
              <a:rPr lang="en-US" sz="2000" dirty="0"/>
              <a:t>– Scientific Program Manager, BLRD, ORD</a:t>
            </a:r>
          </a:p>
          <a:p>
            <a:r>
              <a:rPr lang="en-US" sz="2000" b="1" dirty="0"/>
              <a:t>Kari Points </a:t>
            </a:r>
            <a:r>
              <a:rPr lang="en-US" sz="2000" dirty="0"/>
              <a:t>– Director of Research Operations, Iowa City VA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4E9D40-67F9-445C-ADFA-C678DCB95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8912E5-4A6F-496D-AAA0-CBE6FDE8B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Presenters</a:t>
            </a:r>
          </a:p>
        </p:txBody>
      </p:sp>
    </p:spTree>
    <p:extLst>
      <p:ext uri="{BB962C8B-B14F-4D97-AF65-F5344CB8AC3E}">
        <p14:creationId xmlns:p14="http://schemas.microsoft.com/office/powerpoint/2010/main" val="92231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06EBE6-7F46-4AB1-B7D3-5D1521256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of organization between ORD and Field</a:t>
            </a:r>
          </a:p>
          <a:p>
            <a:r>
              <a:rPr lang="en-US" dirty="0"/>
              <a:t>Field Operations</a:t>
            </a:r>
          </a:p>
          <a:p>
            <a:r>
              <a:rPr lang="en-US" dirty="0"/>
              <a:t>Adjustments to Budgets from COVID-19 (ABC working group)</a:t>
            </a:r>
          </a:p>
          <a:p>
            <a:pPr lvl="1"/>
            <a:r>
              <a:rPr lang="en-US" dirty="0"/>
              <a:t>Overview</a:t>
            </a:r>
          </a:p>
          <a:p>
            <a:pPr lvl="1"/>
            <a:r>
              <a:rPr lang="en-US" dirty="0"/>
              <a:t>Finance</a:t>
            </a:r>
          </a:p>
          <a:p>
            <a:pPr lvl="1"/>
            <a:r>
              <a:rPr lang="en-US" dirty="0"/>
              <a:t>Project Modifications</a:t>
            </a:r>
          </a:p>
          <a:p>
            <a:r>
              <a:rPr lang="en-US" dirty="0"/>
              <a:t>Communications and Notification Request</a:t>
            </a:r>
          </a:p>
          <a:p>
            <a:r>
              <a:rPr lang="en-US" dirty="0"/>
              <a:t>ORPP&amp;E</a:t>
            </a:r>
          </a:p>
          <a:p>
            <a:r>
              <a:rPr lang="en-US" dirty="0"/>
              <a:t>Animal Research</a:t>
            </a:r>
          </a:p>
          <a:p>
            <a:r>
              <a:rPr lang="en-US" dirty="0"/>
              <a:t>BSL3</a:t>
            </a:r>
          </a:p>
          <a:p>
            <a:r>
              <a:rPr lang="en-US" dirty="0"/>
              <a:t>Biorepositories and Sample Collections</a:t>
            </a:r>
          </a:p>
          <a:p>
            <a:r>
              <a:rPr lang="en-US" dirty="0"/>
              <a:t>Ramping Up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EC211D-30DD-4EDC-8C77-E0751D239C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CE1C5F-9682-4E41-A527-84C08BDB2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Outline of Webinar </a:t>
            </a:r>
          </a:p>
        </p:txBody>
      </p:sp>
    </p:spTree>
    <p:extLst>
      <p:ext uri="{BB962C8B-B14F-4D97-AF65-F5344CB8AC3E}">
        <p14:creationId xmlns:p14="http://schemas.microsoft.com/office/powerpoint/2010/main" val="327662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ED6E68E-2937-4E6D-A640-6CE76A9A7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714824"/>
            <a:ext cx="7772400" cy="3212582"/>
          </a:xfrm>
        </p:spPr>
        <p:txBody>
          <a:bodyPr/>
          <a:lstStyle/>
          <a:p>
            <a:pPr algn="ctr"/>
            <a:r>
              <a:rPr lang="en-US" sz="6600">
                <a:solidFill>
                  <a:schemeClr val="tx1"/>
                </a:solidFill>
              </a:rPr>
              <a:t>Welcome</a:t>
            </a:r>
            <a:endParaRPr lang="en-US" sz="6600" dirty="0">
              <a:solidFill>
                <a:schemeClr val="tx1"/>
              </a:solidFill>
            </a:endParaRPr>
          </a:p>
          <a:p>
            <a:pPr algn="ctr"/>
            <a:r>
              <a:rPr lang="en-US" sz="4000" dirty="0">
                <a:solidFill>
                  <a:schemeClr val="tx1"/>
                </a:solidFill>
              </a:rPr>
              <a:t>Rachel Ramoni</a:t>
            </a:r>
          </a:p>
          <a:p>
            <a:pPr algn="ctr"/>
            <a:r>
              <a:rPr lang="en-US" sz="3600" i="1" dirty="0">
                <a:solidFill>
                  <a:schemeClr val="tx1"/>
                </a:solidFill>
              </a:rPr>
              <a:t>Chief Research &amp; Development Officer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19F9AD-E01B-4CBD-B231-8E6617C7C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1AF89B-F06B-4799-9709-BA36D2584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CRADO Comments	</a:t>
            </a:r>
          </a:p>
        </p:txBody>
      </p:sp>
    </p:spTree>
    <p:extLst>
      <p:ext uri="{BB962C8B-B14F-4D97-AF65-F5344CB8AC3E}">
        <p14:creationId xmlns:p14="http://schemas.microsoft.com/office/powerpoint/2010/main" val="221453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9B7B16F-EF97-46E7-8ABE-801136EB9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941"/>
          </a:xfrm>
        </p:spPr>
        <p:txBody>
          <a:bodyPr/>
          <a:lstStyle/>
          <a:p>
            <a:pPr algn="ctr"/>
            <a:r>
              <a:rPr lang="en-US" sz="3200" b="1" dirty="0"/>
              <a:t>ORD COVID-19 RESPONSE TEAMS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CE642-E234-4C66-81DF-0BDFF8451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8673"/>
            <a:ext cx="8229600" cy="419051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19C9DC-F11F-4256-A905-F01757AB729C}"/>
              </a:ext>
            </a:extLst>
          </p:cNvPr>
          <p:cNvSpPr/>
          <p:nvPr/>
        </p:nvSpPr>
        <p:spPr>
          <a:xfrm>
            <a:off x="1269607" y="3118301"/>
            <a:ext cx="2256105" cy="2239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Research Steering Committee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Coordination/Review of ORD supported research activities on dx, </a:t>
            </a:r>
            <a:r>
              <a:rPr lang="en-US" sz="1000" dirty="0" err="1">
                <a:solidFill>
                  <a:schemeClr val="tx1"/>
                </a:solidFill>
              </a:rPr>
              <a:t>tx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prev</a:t>
            </a:r>
            <a:r>
              <a:rPr lang="en-US" sz="1000" dirty="0">
                <a:solidFill>
                  <a:schemeClr val="tx1"/>
                </a:solidFill>
              </a:rPr>
              <a:t> &amp; mgmt.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Robert Bonomo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Sheldon Brown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Scott </a:t>
            </a:r>
            <a:r>
              <a:rPr lang="en-US" sz="1000" dirty="0" err="1">
                <a:solidFill>
                  <a:schemeClr val="tx1"/>
                </a:solidFill>
              </a:rPr>
              <a:t>DuVall</a:t>
            </a:r>
            <a:endParaRPr lang="en-US" sz="1000" dirty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Vince Marconi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Mark Holodniy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Chris Woods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Jack Stapleton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AC399A-CB68-4E76-8ED4-1EB8C46DA194}"/>
              </a:ext>
            </a:extLst>
          </p:cNvPr>
          <p:cNvSpPr/>
          <p:nvPr/>
        </p:nvSpPr>
        <p:spPr>
          <a:xfrm>
            <a:off x="3721852" y="3118098"/>
            <a:ext cx="2332863" cy="251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Field Research Ops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Coordination &amp; disseminate info to maintain research COOP &amp; safety of study participants; help with understanding implications of COVID-19 activities/decisions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Marisue Cody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Tony Laracuente 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Mike Fallon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Terri Gleason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Holly Henry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Sharon Jacky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Kari Points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Maria Rodriguez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B626DD-B391-4A41-9F2D-A5DF46B27494}"/>
              </a:ext>
            </a:extLst>
          </p:cNvPr>
          <p:cNvSpPr/>
          <p:nvPr/>
        </p:nvSpPr>
        <p:spPr>
          <a:xfrm>
            <a:off x="6539145" y="3106066"/>
            <a:ext cx="1545087" cy="22561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ORD Staff Safety &amp; COOP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Protect ORD staff and ensure COOP within VACO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ORD Service AOs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ORD Employee Engagement Team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5EB912-DEC0-4565-99BC-C8054B348E46}"/>
              </a:ext>
            </a:extLst>
          </p:cNvPr>
          <p:cNvSpPr/>
          <p:nvPr/>
        </p:nvSpPr>
        <p:spPr>
          <a:xfrm>
            <a:off x="525188" y="1059140"/>
            <a:ext cx="8224918" cy="551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Rachel </a:t>
            </a:r>
            <a:r>
              <a:rPr lang="en-US" sz="1400" dirty="0" err="1">
                <a:solidFill>
                  <a:schemeClr val="tx1"/>
                </a:solidFill>
              </a:rPr>
              <a:t>Ramoni</a:t>
            </a:r>
            <a:r>
              <a:rPr lang="en-US" sz="1400" dirty="0">
                <a:solidFill>
                  <a:schemeClr val="tx1"/>
                </a:solidFill>
              </a:rPr>
              <a:t>, DMD, ScD – Chief Research and Development Officer (CRADO)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949A32-E4C9-4255-B4C5-BDA7DF0BFD99}"/>
              </a:ext>
            </a:extLst>
          </p:cNvPr>
          <p:cNvSpPr/>
          <p:nvPr/>
        </p:nvSpPr>
        <p:spPr>
          <a:xfrm>
            <a:off x="525189" y="1610171"/>
            <a:ext cx="4328166" cy="671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8112D2-7B53-4C86-92C7-1B378A153023}"/>
              </a:ext>
            </a:extLst>
          </p:cNvPr>
          <p:cNvSpPr/>
          <p:nvPr/>
        </p:nvSpPr>
        <p:spPr>
          <a:xfrm>
            <a:off x="4853354" y="1610171"/>
            <a:ext cx="3896751" cy="671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Wendy Tenhula – Dep CRADO</a:t>
            </a: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Marisue</a:t>
            </a:r>
            <a:r>
              <a:rPr lang="en-US" sz="1200" dirty="0">
                <a:solidFill>
                  <a:schemeClr val="tx1"/>
                </a:solidFill>
              </a:rPr>
              <a:t> Cody – Director, ORD Operations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92703A9-BA5B-489A-B5FD-B038DE2B32E4}"/>
              </a:ext>
            </a:extLst>
          </p:cNvPr>
          <p:cNvCxnSpPr>
            <a:cxnSpLocks/>
          </p:cNvCxnSpPr>
          <p:nvPr/>
        </p:nvCxnSpPr>
        <p:spPr>
          <a:xfrm>
            <a:off x="2217419" y="2833995"/>
            <a:ext cx="0" cy="279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BDF0055-B632-4540-A13F-887CE6F13DF2}"/>
              </a:ext>
            </a:extLst>
          </p:cNvPr>
          <p:cNvCxnSpPr>
            <a:cxnSpLocks/>
          </p:cNvCxnSpPr>
          <p:nvPr/>
        </p:nvCxnSpPr>
        <p:spPr>
          <a:xfrm>
            <a:off x="2217419" y="2848129"/>
            <a:ext cx="22561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CD509AD-BC50-4791-8C58-84118D5E02FD}"/>
              </a:ext>
            </a:extLst>
          </p:cNvPr>
          <p:cNvCxnSpPr/>
          <p:nvPr/>
        </p:nvCxnSpPr>
        <p:spPr>
          <a:xfrm>
            <a:off x="4473526" y="2848129"/>
            <a:ext cx="0" cy="2338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E5E2AB-5FD4-41B1-9275-40BC7427CD56}"/>
              </a:ext>
            </a:extLst>
          </p:cNvPr>
          <p:cNvCxnSpPr/>
          <p:nvPr/>
        </p:nvCxnSpPr>
        <p:spPr>
          <a:xfrm>
            <a:off x="3165230" y="2577956"/>
            <a:ext cx="0" cy="2701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088C21C-8E0C-4D86-99BC-280F8AEB2E40}"/>
              </a:ext>
            </a:extLst>
          </p:cNvPr>
          <p:cNvCxnSpPr/>
          <p:nvPr/>
        </p:nvCxnSpPr>
        <p:spPr>
          <a:xfrm flipH="1">
            <a:off x="5323447" y="2831716"/>
            <a:ext cx="5866" cy="2338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BBFF25-56CE-4FB0-83ED-B6F31B58AE01}"/>
              </a:ext>
            </a:extLst>
          </p:cNvPr>
          <p:cNvCxnSpPr>
            <a:cxnSpLocks/>
          </p:cNvCxnSpPr>
          <p:nvPr/>
        </p:nvCxnSpPr>
        <p:spPr>
          <a:xfrm>
            <a:off x="5323447" y="2831716"/>
            <a:ext cx="2073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1EABD2A-7E52-4A85-BDE9-A37464E84DD7}"/>
              </a:ext>
            </a:extLst>
          </p:cNvPr>
          <p:cNvCxnSpPr>
            <a:cxnSpLocks/>
          </p:cNvCxnSpPr>
          <p:nvPr/>
        </p:nvCxnSpPr>
        <p:spPr>
          <a:xfrm>
            <a:off x="7397266" y="2831716"/>
            <a:ext cx="0" cy="250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052FF34-63D5-43EA-AD68-1456CEAC0BD6}"/>
              </a:ext>
            </a:extLst>
          </p:cNvPr>
          <p:cNvCxnSpPr/>
          <p:nvPr/>
        </p:nvCxnSpPr>
        <p:spPr>
          <a:xfrm>
            <a:off x="6595405" y="2561543"/>
            <a:ext cx="0" cy="2701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23201FB-AA75-4C9B-A944-3E9A2E3151A5}"/>
              </a:ext>
            </a:extLst>
          </p:cNvPr>
          <p:cNvSpPr/>
          <p:nvPr/>
        </p:nvSpPr>
        <p:spPr>
          <a:xfrm>
            <a:off x="628650" y="1605127"/>
            <a:ext cx="4224703" cy="702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Grant Huang – Dep CRADO – Enterprise Optimization (Acting)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Molly Klote – Director, ORPPE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65120DC-AA07-47DE-9E05-7751F5583B7D}"/>
              </a:ext>
            </a:extLst>
          </p:cNvPr>
          <p:cNvSpPr/>
          <p:nvPr/>
        </p:nvSpPr>
        <p:spPr>
          <a:xfrm>
            <a:off x="440569" y="5703480"/>
            <a:ext cx="1055076" cy="551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Biospecimen Collection Protocol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0D3E10-04B6-4866-A622-6D358B5F5E8A}"/>
              </a:ext>
            </a:extLst>
          </p:cNvPr>
          <p:cNvSpPr/>
          <p:nvPr/>
        </p:nvSpPr>
        <p:spPr>
          <a:xfrm>
            <a:off x="1684200" y="5701999"/>
            <a:ext cx="1055076" cy="551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Clinical Trials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- </a:t>
            </a:r>
            <a:r>
              <a:rPr lang="en-US" sz="1200" dirty="0" err="1">
                <a:solidFill>
                  <a:schemeClr val="tx1"/>
                </a:solidFill>
              </a:rPr>
              <a:t>tx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prev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diag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1C64FF-8D19-418B-9B63-A2371795399C}"/>
              </a:ext>
            </a:extLst>
          </p:cNvPr>
          <p:cNvSpPr/>
          <p:nvPr/>
        </p:nvSpPr>
        <p:spPr>
          <a:xfrm>
            <a:off x="2878917" y="5701999"/>
            <a:ext cx="1168423" cy="551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Other (e.g., observational, data/epi, HSR)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495A84-1B43-4581-9D42-0D0F6DB69930}"/>
              </a:ext>
            </a:extLst>
          </p:cNvPr>
          <p:cNvSpPr/>
          <p:nvPr/>
        </p:nvSpPr>
        <p:spPr>
          <a:xfrm>
            <a:off x="101112" y="3234277"/>
            <a:ext cx="958656" cy="202511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Public Health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Pathology/ Lab Med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PBM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_____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Privacy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OGC/STAR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ISSO-RSD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ORO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9E42C62-D79B-4490-A626-E1624BB6220E}"/>
              </a:ext>
            </a:extLst>
          </p:cNvPr>
          <p:cNvSpPr/>
          <p:nvPr/>
        </p:nvSpPr>
        <p:spPr>
          <a:xfrm>
            <a:off x="525188" y="2281817"/>
            <a:ext cx="8224917" cy="2797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Amanda Garcia, Mary Kelleher, Mitch </a:t>
            </a:r>
            <a:r>
              <a:rPr lang="en-US" sz="1200" dirty="0" err="1">
                <a:solidFill>
                  <a:schemeClr val="tx1"/>
                </a:solidFill>
              </a:rPr>
              <a:t>Mirkin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3A1E6B6-30F5-4377-888D-822BCBC12AD3}"/>
              </a:ext>
            </a:extLst>
          </p:cNvPr>
          <p:cNvCxnSpPr>
            <a:cxnSpLocks/>
            <a:stCxn id="24" idx="3"/>
            <a:endCxn id="4" idx="1"/>
          </p:cNvCxnSpPr>
          <p:nvPr/>
        </p:nvCxnSpPr>
        <p:spPr>
          <a:xfrm flipV="1">
            <a:off x="1059768" y="4238182"/>
            <a:ext cx="209839" cy="865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65EC8A7-AE6B-4F4B-A437-998909926079}"/>
              </a:ext>
            </a:extLst>
          </p:cNvPr>
          <p:cNvCxnSpPr/>
          <p:nvPr/>
        </p:nvCxnSpPr>
        <p:spPr>
          <a:xfrm>
            <a:off x="971007" y="5505533"/>
            <a:ext cx="2490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4AC0DC6-6221-471D-A1FE-5A6D5F99B55E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2397660" y="5358063"/>
            <a:ext cx="0" cy="147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4A8AB3D-07F3-436A-8058-86CEDFEAEF75}"/>
              </a:ext>
            </a:extLst>
          </p:cNvPr>
          <p:cNvCxnSpPr>
            <a:cxnSpLocks/>
          </p:cNvCxnSpPr>
          <p:nvPr/>
        </p:nvCxnSpPr>
        <p:spPr>
          <a:xfrm>
            <a:off x="968107" y="5521339"/>
            <a:ext cx="0" cy="1821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3FFCF12-3E5F-410F-A65C-642F1EF79726}"/>
              </a:ext>
            </a:extLst>
          </p:cNvPr>
          <p:cNvCxnSpPr>
            <a:cxnSpLocks/>
          </p:cNvCxnSpPr>
          <p:nvPr/>
        </p:nvCxnSpPr>
        <p:spPr>
          <a:xfrm>
            <a:off x="3466662" y="5505292"/>
            <a:ext cx="0" cy="1821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F81AFD0-7133-43EC-A961-A206E17A1D33}"/>
              </a:ext>
            </a:extLst>
          </p:cNvPr>
          <p:cNvCxnSpPr>
            <a:cxnSpLocks/>
          </p:cNvCxnSpPr>
          <p:nvPr/>
        </p:nvCxnSpPr>
        <p:spPr>
          <a:xfrm>
            <a:off x="2251471" y="5505291"/>
            <a:ext cx="0" cy="1821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CCFF676-4FE0-4A2B-8BB9-83342C993CBA}"/>
              </a:ext>
            </a:extLst>
          </p:cNvPr>
          <p:cNvSpPr/>
          <p:nvPr/>
        </p:nvSpPr>
        <p:spPr>
          <a:xfrm>
            <a:off x="1270595" y="3859375"/>
            <a:ext cx="1066905" cy="288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Vicky Davey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(interagency)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748FCBC-70A1-4305-BD26-4F4E96F0AC74}"/>
              </a:ext>
            </a:extLst>
          </p:cNvPr>
          <p:cNvSpPr/>
          <p:nvPr/>
        </p:nvSpPr>
        <p:spPr>
          <a:xfrm>
            <a:off x="2421723" y="3855591"/>
            <a:ext cx="1066905" cy="288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Jane Battles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(ORD/VA)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05C8593-B5C3-460A-8145-CDF97EC696E5}"/>
              </a:ext>
            </a:extLst>
          </p:cNvPr>
          <p:cNvSpPr/>
          <p:nvPr/>
        </p:nvSpPr>
        <p:spPr>
          <a:xfrm>
            <a:off x="1519310" y="4432187"/>
            <a:ext cx="1815915" cy="917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63C33C-DE4C-40D6-8F9B-FD90EDE9B8D1}"/>
              </a:ext>
            </a:extLst>
          </p:cNvPr>
          <p:cNvSpPr txBox="1"/>
          <p:nvPr/>
        </p:nvSpPr>
        <p:spPr>
          <a:xfrm>
            <a:off x="8063386" y="6020358"/>
            <a:ext cx="9113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Draft 3/18/2020</a:t>
            </a:r>
          </a:p>
        </p:txBody>
      </p:sp>
    </p:spTree>
    <p:extLst>
      <p:ext uri="{BB962C8B-B14F-4D97-AF65-F5344CB8AC3E}">
        <p14:creationId xmlns:p14="http://schemas.microsoft.com/office/powerpoint/2010/main" val="136858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A8DFB7-7CE6-4DFB-B72A-64B3FE928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Membership composed of Field and ORD Representatives</a:t>
            </a:r>
          </a:p>
          <a:p>
            <a:r>
              <a:rPr lang="en-US" dirty="0"/>
              <a:t>Charge – to address issues that impact field operations:  to give ORD a forum to discuss concerns raised by the field that impact operations</a:t>
            </a:r>
          </a:p>
          <a:p>
            <a:pPr lvl="1"/>
            <a:r>
              <a:rPr lang="en-US" dirty="0"/>
              <a:t>Meet weekly (with some weeks having 2 meetings – depending on volume)</a:t>
            </a:r>
          </a:p>
          <a:p>
            <a:pPr lvl="1"/>
            <a:r>
              <a:rPr lang="en-US" dirty="0"/>
              <a:t>Format		</a:t>
            </a:r>
          </a:p>
          <a:p>
            <a:pPr lvl="2"/>
            <a:r>
              <a:rPr lang="en-US" dirty="0"/>
              <a:t>Hot Issues from Field</a:t>
            </a:r>
          </a:p>
          <a:p>
            <a:pPr lvl="2"/>
            <a:r>
              <a:rPr lang="en-US" dirty="0"/>
              <a:t>Communications</a:t>
            </a:r>
          </a:p>
          <a:p>
            <a:pPr lvl="2"/>
            <a:r>
              <a:rPr lang="en-US" dirty="0"/>
              <a:t>ORD updates</a:t>
            </a:r>
          </a:p>
          <a:p>
            <a:pPr lvl="2"/>
            <a:r>
              <a:rPr lang="en-US" dirty="0"/>
              <a:t>Follow Up items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DB6A01-654E-481B-B389-8C0EB79CE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E13660-B4BB-4987-AE77-0B385733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Operations Workgroup	</a:t>
            </a:r>
          </a:p>
        </p:txBody>
      </p:sp>
    </p:spTree>
    <p:extLst>
      <p:ext uri="{BB962C8B-B14F-4D97-AF65-F5344CB8AC3E}">
        <p14:creationId xmlns:p14="http://schemas.microsoft.com/office/powerpoint/2010/main" val="2902087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A8DFB7-7CE6-4DFB-B72A-64B3FE928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Consolidate communications effort </a:t>
            </a:r>
          </a:p>
          <a:p>
            <a:r>
              <a:rPr lang="en-US" dirty="0"/>
              <a:t>Vet FAQs document</a:t>
            </a:r>
          </a:p>
          <a:p>
            <a:r>
              <a:rPr lang="en-US" dirty="0"/>
              <a:t>Financial Impact</a:t>
            </a:r>
          </a:p>
          <a:p>
            <a:r>
              <a:rPr lang="en-US" dirty="0"/>
              <a:t>Addressing the unknowns (Telework, Leave, impact on CDAs and projects) – local or national</a:t>
            </a:r>
          </a:p>
          <a:p>
            <a:r>
              <a:rPr lang="en-US" dirty="0"/>
              <a:t>Operationalizing studies using BSL3</a:t>
            </a:r>
          </a:p>
          <a:p>
            <a:r>
              <a:rPr lang="en-US" dirty="0"/>
              <a:t>Project Modifications</a:t>
            </a:r>
          </a:p>
          <a:p>
            <a:r>
              <a:rPr lang="en-US" dirty="0"/>
              <a:t>Return to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DB6A01-654E-481B-B389-8C0EB79CE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E13660-B4BB-4987-AE77-0B385733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Operations Workgroup</a:t>
            </a:r>
          </a:p>
        </p:txBody>
      </p:sp>
    </p:spTree>
    <p:extLst>
      <p:ext uri="{BB962C8B-B14F-4D97-AF65-F5344CB8AC3E}">
        <p14:creationId xmlns:p14="http://schemas.microsoft.com/office/powerpoint/2010/main" val="63467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A8DFB7-7CE6-4DFB-B72A-64B3FE928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Charge:</a:t>
            </a:r>
          </a:p>
          <a:p>
            <a:pPr lvl="1"/>
            <a:r>
              <a:rPr lang="en-US" dirty="0"/>
              <a:t>Planning for short-and long-term financial impacts of COVID-19. Carry over Management</a:t>
            </a:r>
          </a:p>
          <a:p>
            <a:pPr lvl="1"/>
            <a:r>
              <a:rPr lang="en-US" dirty="0"/>
              <a:t>Developing management project-based budget modifications.</a:t>
            </a:r>
          </a:p>
          <a:p>
            <a:pPr lvl="1"/>
            <a:r>
              <a:rPr lang="en-US" dirty="0"/>
              <a:t>Addressing enterprise-wide research budget questions systematically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DB6A01-654E-481B-B389-8C0EB79CE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23FA2A-8F9B-451F-B59F-50F63039564D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BE13660-B4BB-4987-AE77-0B385733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Adjustments to Budget from COVID Impact (ABC)</a:t>
            </a:r>
          </a:p>
        </p:txBody>
      </p:sp>
    </p:spTree>
    <p:extLst>
      <p:ext uri="{BB962C8B-B14F-4D97-AF65-F5344CB8AC3E}">
        <p14:creationId xmlns:p14="http://schemas.microsoft.com/office/powerpoint/2010/main" val="3370391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Custom 5">
      <a:dk1>
        <a:sysClr val="windowText" lastClr="000000"/>
      </a:dk1>
      <a:lt1>
        <a:sysClr val="window" lastClr="FFFFFF"/>
      </a:lt1>
      <a:dk2>
        <a:srgbClr val="FFFFFE"/>
      </a:dk2>
      <a:lt2>
        <a:srgbClr val="FFFFFE"/>
      </a:lt2>
      <a:accent1>
        <a:srgbClr val="0083BE"/>
      </a:accent1>
      <a:accent2>
        <a:srgbClr val="78BE20"/>
      </a:accent2>
      <a:accent3>
        <a:srgbClr val="C4262E"/>
      </a:accent3>
      <a:accent4>
        <a:srgbClr val="FF7F32"/>
      </a:accent4>
      <a:accent5>
        <a:srgbClr val="F3CF45"/>
      </a:accent5>
      <a:accent6>
        <a:srgbClr val="FFFFF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2088</TotalTime>
  <Words>2094</Words>
  <Application>Microsoft Office PowerPoint</Application>
  <PresentationFormat>On-screen Show (4:3)</PresentationFormat>
  <Paragraphs>291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Georgia</vt:lpstr>
      <vt:lpstr>Myriad Pro</vt:lpstr>
      <vt:lpstr>Wingdings</vt:lpstr>
      <vt:lpstr>template</vt:lpstr>
      <vt:lpstr>Office of Research &amp; Development</vt:lpstr>
      <vt:lpstr>Purpose</vt:lpstr>
      <vt:lpstr>Presenters</vt:lpstr>
      <vt:lpstr>Outline of Webinar </vt:lpstr>
      <vt:lpstr>CRADO Comments </vt:lpstr>
      <vt:lpstr>ORD COVID-19 RESPONSE TEAMS</vt:lpstr>
      <vt:lpstr>Field Operations Workgroup </vt:lpstr>
      <vt:lpstr>Field Operations Workgroup</vt:lpstr>
      <vt:lpstr>Adjustments to Budget from COVID Impact (ABC)</vt:lpstr>
      <vt:lpstr>Carryover Management</vt:lpstr>
      <vt:lpstr>Carryover Management Continued</vt:lpstr>
      <vt:lpstr>Project Modification Opportunity (PMO) update</vt:lpstr>
      <vt:lpstr> FAQ: Project Modification Opportunity (PMO) update</vt:lpstr>
      <vt:lpstr>Communications: General notification procedure </vt:lpstr>
      <vt:lpstr>Communications: General notification procedure </vt:lpstr>
      <vt:lpstr>Communications: Special request re: COVID-19 pubs </vt:lpstr>
      <vt:lpstr>Communications: Media clearance process </vt:lpstr>
      <vt:lpstr>Office of Research Protections, Policy and Education</vt:lpstr>
      <vt:lpstr>Office of Research Protections, Policy and Education</vt:lpstr>
      <vt:lpstr>   Animal Research FAQs </vt:lpstr>
      <vt:lpstr>Animal and Laboratory SARS-CoV-2 Virus Studies</vt:lpstr>
      <vt:lpstr>Use of Offsite BSL-3/ABSL-3 Facilities</vt:lpstr>
      <vt:lpstr>Use of Offsite BSL-3 Facilities – Field Perspective</vt:lpstr>
      <vt:lpstr>Human SARS-CoV-2 Samples</vt:lpstr>
      <vt:lpstr>VA SARS-CoV-2 Biorepository Working Group</vt:lpstr>
      <vt:lpstr>Ramping Up</vt:lpstr>
      <vt:lpstr> Wrap Up</vt:lpstr>
      <vt:lpstr>AVAILABILITY OF RECORDING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Impacts on Research Field Operations from COVID-19: Status Report and Ways Forward</dc:title>
  <dc:subject>Impacts on Research Field Operations from COVID-19: Status Report and Ways Forward</dc:subject>
  <dc:creator>Department of Veterans Affairs</dc:creator>
  <cp:keywords>Impacts on Research Field Operations from COVID-19: Status Report and Ways Forward</cp:keywords>
  <cp:lastModifiedBy>Rivera, Portia T</cp:lastModifiedBy>
  <cp:revision>129</cp:revision>
  <cp:lastPrinted>2018-04-06T11:06:09Z</cp:lastPrinted>
  <dcterms:created xsi:type="dcterms:W3CDTF">2018-04-03T10:37:13Z</dcterms:created>
  <dcterms:modified xsi:type="dcterms:W3CDTF">2020-04-30T13:13:23Z</dcterms:modified>
</cp:coreProperties>
</file>